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007175" cy="32007175"/>
  <p:notesSz cx="9144000" cy="6858000"/>
  <p:defaultTextStyle>
    <a:defPPr>
      <a:defRPr lang="en-US"/>
    </a:defPPr>
    <a:lvl1pPr marL="0" algn="l" defTabSz="3657913" rtl="0" eaLnBrk="1" latinLnBrk="0" hangingPunct="1">
      <a:defRPr sz="7100" kern="1200">
        <a:solidFill>
          <a:schemeClr val="tx1"/>
        </a:solidFill>
        <a:latin typeface="+mn-lt"/>
        <a:ea typeface="+mn-ea"/>
        <a:cs typeface="+mn-cs"/>
      </a:defRPr>
    </a:lvl1pPr>
    <a:lvl2pPr marL="1828957" algn="l" defTabSz="3657913" rtl="0" eaLnBrk="1" latinLnBrk="0" hangingPunct="1">
      <a:defRPr sz="7100" kern="1200">
        <a:solidFill>
          <a:schemeClr val="tx1"/>
        </a:solidFill>
        <a:latin typeface="+mn-lt"/>
        <a:ea typeface="+mn-ea"/>
        <a:cs typeface="+mn-cs"/>
      </a:defRPr>
    </a:lvl2pPr>
    <a:lvl3pPr marL="3657913" algn="l" defTabSz="3657913" rtl="0" eaLnBrk="1" latinLnBrk="0" hangingPunct="1">
      <a:defRPr sz="7100" kern="1200">
        <a:solidFill>
          <a:schemeClr val="tx1"/>
        </a:solidFill>
        <a:latin typeface="+mn-lt"/>
        <a:ea typeface="+mn-ea"/>
        <a:cs typeface="+mn-cs"/>
      </a:defRPr>
    </a:lvl3pPr>
    <a:lvl4pPr marL="5486870" algn="l" defTabSz="3657913" rtl="0" eaLnBrk="1" latinLnBrk="0" hangingPunct="1">
      <a:defRPr sz="7100" kern="1200">
        <a:solidFill>
          <a:schemeClr val="tx1"/>
        </a:solidFill>
        <a:latin typeface="+mn-lt"/>
        <a:ea typeface="+mn-ea"/>
        <a:cs typeface="+mn-cs"/>
      </a:defRPr>
    </a:lvl4pPr>
    <a:lvl5pPr marL="7315826" algn="l" defTabSz="3657913" rtl="0" eaLnBrk="1" latinLnBrk="0" hangingPunct="1">
      <a:defRPr sz="7100" kern="1200">
        <a:solidFill>
          <a:schemeClr val="tx1"/>
        </a:solidFill>
        <a:latin typeface="+mn-lt"/>
        <a:ea typeface="+mn-ea"/>
        <a:cs typeface="+mn-cs"/>
      </a:defRPr>
    </a:lvl5pPr>
    <a:lvl6pPr marL="9144783" algn="l" defTabSz="3657913" rtl="0" eaLnBrk="1" latinLnBrk="0" hangingPunct="1">
      <a:defRPr sz="7100" kern="1200">
        <a:solidFill>
          <a:schemeClr val="tx1"/>
        </a:solidFill>
        <a:latin typeface="+mn-lt"/>
        <a:ea typeface="+mn-ea"/>
        <a:cs typeface="+mn-cs"/>
      </a:defRPr>
    </a:lvl6pPr>
    <a:lvl7pPr marL="10973740" algn="l" defTabSz="3657913" rtl="0" eaLnBrk="1" latinLnBrk="0" hangingPunct="1">
      <a:defRPr sz="7100" kern="1200">
        <a:solidFill>
          <a:schemeClr val="tx1"/>
        </a:solidFill>
        <a:latin typeface="+mn-lt"/>
        <a:ea typeface="+mn-ea"/>
        <a:cs typeface="+mn-cs"/>
      </a:defRPr>
    </a:lvl7pPr>
    <a:lvl8pPr marL="12802696" algn="l" defTabSz="3657913" rtl="0" eaLnBrk="1" latinLnBrk="0" hangingPunct="1">
      <a:defRPr sz="7100" kern="1200">
        <a:solidFill>
          <a:schemeClr val="tx1"/>
        </a:solidFill>
        <a:latin typeface="+mn-lt"/>
        <a:ea typeface="+mn-ea"/>
        <a:cs typeface="+mn-cs"/>
      </a:defRPr>
    </a:lvl8pPr>
    <a:lvl9pPr marL="14631653" algn="l" defTabSz="3657913"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1">
          <p15:clr>
            <a:srgbClr val="A4A3A4"/>
          </p15:clr>
        </p15:guide>
        <p15:guide id="2" pos="100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94" autoAdjust="0"/>
  </p:normalViewPr>
  <p:slideViewPr>
    <p:cSldViewPr>
      <p:cViewPr varScale="1">
        <p:scale>
          <a:sx n="18" d="100"/>
          <a:sy n="18" d="100"/>
        </p:scale>
        <p:origin x="2202" y="138"/>
      </p:cViewPr>
      <p:guideLst>
        <p:guide orient="horz" pos="10081"/>
        <p:guide pos="1008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57F6795-0429-425F-84E7-B92A8A1E1A9D}" type="datetimeFigureOut">
              <a:rPr lang="en-CA" smtClean="0"/>
              <a:pPr/>
              <a:t>15/04/2014</a:t>
            </a:fld>
            <a:endParaRPr lang="en-CA"/>
          </a:p>
        </p:txBody>
      </p:sp>
      <p:sp>
        <p:nvSpPr>
          <p:cNvPr id="4" name="Slide Image Placeholder 3"/>
          <p:cNvSpPr>
            <a:spLocks noGrp="1" noRot="1" noChangeAspect="1"/>
          </p:cNvSpPr>
          <p:nvPr>
            <p:ph type="sldImg" idx="2"/>
          </p:nvPr>
        </p:nvSpPr>
        <p:spPr>
          <a:xfrm>
            <a:off x="3286125" y="514350"/>
            <a:ext cx="257175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6FAE19A-9C13-4374-885A-ABFD88A6C21A}" type="slidenum">
              <a:rPr lang="en-CA" smtClean="0"/>
              <a:pPr/>
              <a:t>‹#›</a:t>
            </a:fld>
            <a:endParaRPr lang="en-CA"/>
          </a:p>
        </p:txBody>
      </p:sp>
    </p:spTree>
    <p:extLst>
      <p:ext uri="{BB962C8B-B14F-4D97-AF65-F5344CB8AC3E}">
        <p14:creationId xmlns:p14="http://schemas.microsoft.com/office/powerpoint/2010/main" val="1435269175"/>
      </p:ext>
    </p:extLst>
  </p:cSld>
  <p:clrMap bg1="lt1" tx1="dk1" bg2="lt2" tx2="dk2" accent1="accent1" accent2="accent2" accent3="accent3" accent4="accent4" accent5="accent5" accent6="accent6" hlink="hlink" folHlink="folHlink"/>
  <p:notesStyle>
    <a:lvl1pPr marL="0" algn="l" defTabSz="3657913" rtl="0" eaLnBrk="1" latinLnBrk="0" hangingPunct="1">
      <a:defRPr sz="4800" kern="1200">
        <a:solidFill>
          <a:schemeClr val="tx1"/>
        </a:solidFill>
        <a:latin typeface="+mn-lt"/>
        <a:ea typeface="+mn-ea"/>
        <a:cs typeface="+mn-cs"/>
      </a:defRPr>
    </a:lvl1pPr>
    <a:lvl2pPr marL="1828957" algn="l" defTabSz="3657913" rtl="0" eaLnBrk="1" latinLnBrk="0" hangingPunct="1">
      <a:defRPr sz="4800" kern="1200">
        <a:solidFill>
          <a:schemeClr val="tx1"/>
        </a:solidFill>
        <a:latin typeface="+mn-lt"/>
        <a:ea typeface="+mn-ea"/>
        <a:cs typeface="+mn-cs"/>
      </a:defRPr>
    </a:lvl2pPr>
    <a:lvl3pPr marL="3657913" algn="l" defTabSz="3657913" rtl="0" eaLnBrk="1" latinLnBrk="0" hangingPunct="1">
      <a:defRPr sz="4800" kern="1200">
        <a:solidFill>
          <a:schemeClr val="tx1"/>
        </a:solidFill>
        <a:latin typeface="+mn-lt"/>
        <a:ea typeface="+mn-ea"/>
        <a:cs typeface="+mn-cs"/>
      </a:defRPr>
    </a:lvl3pPr>
    <a:lvl4pPr marL="5486870" algn="l" defTabSz="3657913" rtl="0" eaLnBrk="1" latinLnBrk="0" hangingPunct="1">
      <a:defRPr sz="4800" kern="1200">
        <a:solidFill>
          <a:schemeClr val="tx1"/>
        </a:solidFill>
        <a:latin typeface="+mn-lt"/>
        <a:ea typeface="+mn-ea"/>
        <a:cs typeface="+mn-cs"/>
      </a:defRPr>
    </a:lvl4pPr>
    <a:lvl5pPr marL="7315826" algn="l" defTabSz="3657913" rtl="0" eaLnBrk="1" latinLnBrk="0" hangingPunct="1">
      <a:defRPr sz="4800" kern="1200">
        <a:solidFill>
          <a:schemeClr val="tx1"/>
        </a:solidFill>
        <a:latin typeface="+mn-lt"/>
        <a:ea typeface="+mn-ea"/>
        <a:cs typeface="+mn-cs"/>
      </a:defRPr>
    </a:lvl5pPr>
    <a:lvl6pPr marL="9144783" algn="l" defTabSz="3657913" rtl="0" eaLnBrk="1" latinLnBrk="0" hangingPunct="1">
      <a:defRPr sz="4800" kern="1200">
        <a:solidFill>
          <a:schemeClr val="tx1"/>
        </a:solidFill>
        <a:latin typeface="+mn-lt"/>
        <a:ea typeface="+mn-ea"/>
        <a:cs typeface="+mn-cs"/>
      </a:defRPr>
    </a:lvl6pPr>
    <a:lvl7pPr marL="10973740" algn="l" defTabSz="3657913" rtl="0" eaLnBrk="1" latinLnBrk="0" hangingPunct="1">
      <a:defRPr sz="4800" kern="1200">
        <a:solidFill>
          <a:schemeClr val="tx1"/>
        </a:solidFill>
        <a:latin typeface="+mn-lt"/>
        <a:ea typeface="+mn-ea"/>
        <a:cs typeface="+mn-cs"/>
      </a:defRPr>
    </a:lvl7pPr>
    <a:lvl8pPr marL="12802696" algn="l" defTabSz="3657913" rtl="0" eaLnBrk="1" latinLnBrk="0" hangingPunct="1">
      <a:defRPr sz="4800" kern="1200">
        <a:solidFill>
          <a:schemeClr val="tx1"/>
        </a:solidFill>
        <a:latin typeface="+mn-lt"/>
        <a:ea typeface="+mn-ea"/>
        <a:cs typeface="+mn-cs"/>
      </a:defRPr>
    </a:lvl8pPr>
    <a:lvl9pPr marL="14631653" algn="l" defTabSz="3657913"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6FAE19A-9C13-4374-885A-ABFD88A6C21A}" type="slidenum">
              <a:rPr lang="en-CA" smtClean="0"/>
              <a:pPr/>
              <a:t>1</a:t>
            </a:fld>
            <a:endParaRPr lang="en-CA"/>
          </a:p>
        </p:txBody>
      </p:sp>
    </p:spTree>
    <p:extLst>
      <p:ext uri="{BB962C8B-B14F-4D97-AF65-F5344CB8AC3E}">
        <p14:creationId xmlns:p14="http://schemas.microsoft.com/office/powerpoint/2010/main" val="387251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539" y="9942974"/>
            <a:ext cx="27206099" cy="6860797"/>
          </a:xfrm>
        </p:spPr>
        <p:txBody>
          <a:bodyPr/>
          <a:lstStyle/>
          <a:p>
            <a:r>
              <a:rPr lang="en-US" smtClean="0"/>
              <a:t>Click to edit Master title style</a:t>
            </a:r>
            <a:endParaRPr lang="en-CA"/>
          </a:p>
        </p:txBody>
      </p:sp>
      <p:sp>
        <p:nvSpPr>
          <p:cNvPr id="3" name="Subtitle 2"/>
          <p:cNvSpPr>
            <a:spLocks noGrp="1"/>
          </p:cNvSpPr>
          <p:nvPr>
            <p:ph type="subTitle" idx="1"/>
          </p:nvPr>
        </p:nvSpPr>
        <p:spPr>
          <a:xfrm>
            <a:off x="4801077" y="18137399"/>
            <a:ext cx="22405024" cy="8179613"/>
          </a:xfrm>
        </p:spPr>
        <p:txBody>
          <a:bodyPr/>
          <a:lstStyle>
            <a:lvl1pPr marL="0" indent="0" algn="ctr">
              <a:buNone/>
              <a:defRPr>
                <a:solidFill>
                  <a:schemeClr val="tx1">
                    <a:tint val="75000"/>
                  </a:schemeClr>
                </a:solidFill>
              </a:defRPr>
            </a:lvl1pPr>
            <a:lvl2pPr marL="1828957" indent="0" algn="ctr">
              <a:buNone/>
              <a:defRPr>
                <a:solidFill>
                  <a:schemeClr val="tx1">
                    <a:tint val="75000"/>
                  </a:schemeClr>
                </a:solidFill>
              </a:defRPr>
            </a:lvl2pPr>
            <a:lvl3pPr marL="3657913" indent="0" algn="ctr">
              <a:buNone/>
              <a:defRPr>
                <a:solidFill>
                  <a:schemeClr val="tx1">
                    <a:tint val="75000"/>
                  </a:schemeClr>
                </a:solidFill>
              </a:defRPr>
            </a:lvl3pPr>
            <a:lvl4pPr marL="5486870" indent="0" algn="ctr">
              <a:buNone/>
              <a:defRPr>
                <a:solidFill>
                  <a:schemeClr val="tx1">
                    <a:tint val="75000"/>
                  </a:schemeClr>
                </a:solidFill>
              </a:defRPr>
            </a:lvl4pPr>
            <a:lvl5pPr marL="7315826" indent="0" algn="ctr">
              <a:buNone/>
              <a:defRPr>
                <a:solidFill>
                  <a:schemeClr val="tx1">
                    <a:tint val="75000"/>
                  </a:schemeClr>
                </a:solidFill>
              </a:defRPr>
            </a:lvl5pPr>
            <a:lvl6pPr marL="9144783" indent="0" algn="ctr">
              <a:buNone/>
              <a:defRPr>
                <a:solidFill>
                  <a:schemeClr val="tx1">
                    <a:tint val="75000"/>
                  </a:schemeClr>
                </a:solidFill>
              </a:defRPr>
            </a:lvl6pPr>
            <a:lvl7pPr marL="10973740" indent="0" algn="ctr">
              <a:buNone/>
              <a:defRPr>
                <a:solidFill>
                  <a:schemeClr val="tx1">
                    <a:tint val="75000"/>
                  </a:schemeClr>
                </a:solidFill>
              </a:defRPr>
            </a:lvl7pPr>
            <a:lvl8pPr marL="12802696" indent="0" algn="ctr">
              <a:buNone/>
              <a:defRPr>
                <a:solidFill>
                  <a:schemeClr val="tx1">
                    <a:tint val="75000"/>
                  </a:schemeClr>
                </a:solidFill>
              </a:defRPr>
            </a:lvl8pPr>
            <a:lvl9pPr marL="14631653"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402977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02932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05202" y="1281774"/>
            <a:ext cx="7201613" cy="273098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600360" y="1281774"/>
            <a:ext cx="21071391" cy="2730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89183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47063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8346" y="20567578"/>
            <a:ext cx="27206099" cy="6356981"/>
          </a:xfrm>
        </p:spPr>
        <p:txBody>
          <a:bodyPr anchor="t"/>
          <a:lstStyle>
            <a:lvl1pPr algn="l">
              <a:defRPr sz="16000" b="1" cap="all"/>
            </a:lvl1pPr>
          </a:lstStyle>
          <a:p>
            <a:r>
              <a:rPr lang="en-US" smtClean="0"/>
              <a:t>Click to edit Master title style</a:t>
            </a:r>
            <a:endParaRPr lang="en-CA"/>
          </a:p>
        </p:txBody>
      </p:sp>
      <p:sp>
        <p:nvSpPr>
          <p:cNvPr id="3" name="Text Placeholder 2"/>
          <p:cNvSpPr>
            <a:spLocks noGrp="1"/>
          </p:cNvSpPr>
          <p:nvPr>
            <p:ph type="body" idx="1"/>
          </p:nvPr>
        </p:nvSpPr>
        <p:spPr>
          <a:xfrm>
            <a:off x="2528346" y="13566009"/>
            <a:ext cx="27206099" cy="7001568"/>
          </a:xfrm>
        </p:spPr>
        <p:txBody>
          <a:bodyPr anchor="b"/>
          <a:lstStyle>
            <a:lvl1pPr marL="0" indent="0">
              <a:buNone/>
              <a:defRPr sz="8100">
                <a:solidFill>
                  <a:schemeClr val="tx1">
                    <a:tint val="75000"/>
                  </a:schemeClr>
                </a:solidFill>
              </a:defRPr>
            </a:lvl1pPr>
            <a:lvl2pPr marL="1828957" indent="0">
              <a:buNone/>
              <a:defRPr sz="7100">
                <a:solidFill>
                  <a:schemeClr val="tx1">
                    <a:tint val="75000"/>
                  </a:schemeClr>
                </a:solidFill>
              </a:defRPr>
            </a:lvl2pPr>
            <a:lvl3pPr marL="3657913" indent="0">
              <a:buNone/>
              <a:defRPr sz="6300">
                <a:solidFill>
                  <a:schemeClr val="tx1">
                    <a:tint val="75000"/>
                  </a:schemeClr>
                </a:solidFill>
              </a:defRPr>
            </a:lvl3pPr>
            <a:lvl4pPr marL="5486870" indent="0">
              <a:buNone/>
              <a:defRPr sz="5600">
                <a:solidFill>
                  <a:schemeClr val="tx1">
                    <a:tint val="75000"/>
                  </a:schemeClr>
                </a:solidFill>
              </a:defRPr>
            </a:lvl4pPr>
            <a:lvl5pPr marL="7315826" indent="0">
              <a:buNone/>
              <a:defRPr sz="5600">
                <a:solidFill>
                  <a:schemeClr val="tx1">
                    <a:tint val="75000"/>
                  </a:schemeClr>
                </a:solidFill>
              </a:defRPr>
            </a:lvl5pPr>
            <a:lvl6pPr marL="9144783" indent="0">
              <a:buNone/>
              <a:defRPr sz="5600">
                <a:solidFill>
                  <a:schemeClr val="tx1">
                    <a:tint val="75000"/>
                  </a:schemeClr>
                </a:solidFill>
              </a:defRPr>
            </a:lvl6pPr>
            <a:lvl7pPr marL="10973740" indent="0">
              <a:buNone/>
              <a:defRPr sz="5600">
                <a:solidFill>
                  <a:schemeClr val="tx1">
                    <a:tint val="75000"/>
                  </a:schemeClr>
                </a:solidFill>
              </a:defRPr>
            </a:lvl7pPr>
            <a:lvl8pPr marL="12802696" indent="0">
              <a:buNone/>
              <a:defRPr sz="5600">
                <a:solidFill>
                  <a:schemeClr val="tx1">
                    <a:tint val="75000"/>
                  </a:schemeClr>
                </a:solidFill>
              </a:defRPr>
            </a:lvl8pPr>
            <a:lvl9pPr marL="14631653"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80753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600360" y="7468343"/>
            <a:ext cx="14136503" cy="21123256"/>
          </a:xfrm>
        </p:spPr>
        <p:txBody>
          <a:bodyPr/>
          <a:lstStyle>
            <a:lvl1pPr>
              <a:defRPr sz="11200"/>
            </a:lvl1pPr>
            <a:lvl2pPr>
              <a:defRPr sz="9700"/>
            </a:lvl2pPr>
            <a:lvl3pPr>
              <a:defRPr sz="81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16270312" y="7468343"/>
            <a:ext cx="14136503" cy="21123256"/>
          </a:xfrm>
        </p:spPr>
        <p:txBody>
          <a:bodyPr/>
          <a:lstStyle>
            <a:lvl1pPr>
              <a:defRPr sz="11200"/>
            </a:lvl1pPr>
            <a:lvl2pPr>
              <a:defRPr sz="9700"/>
            </a:lvl2pPr>
            <a:lvl3pPr>
              <a:defRPr sz="81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12863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600359" y="7164572"/>
            <a:ext cx="14142061" cy="2985853"/>
          </a:xfrm>
        </p:spPr>
        <p:txBody>
          <a:bodyPr anchor="b"/>
          <a:lstStyle>
            <a:lvl1pPr marL="0" indent="0">
              <a:buNone/>
              <a:defRPr sz="9700" b="1"/>
            </a:lvl1pPr>
            <a:lvl2pPr marL="1828957" indent="0">
              <a:buNone/>
              <a:defRPr sz="8100" b="1"/>
            </a:lvl2pPr>
            <a:lvl3pPr marL="3657913" indent="0">
              <a:buNone/>
              <a:defRPr sz="7100" b="1"/>
            </a:lvl3pPr>
            <a:lvl4pPr marL="5486870" indent="0">
              <a:buNone/>
              <a:defRPr sz="6300" b="1"/>
            </a:lvl4pPr>
            <a:lvl5pPr marL="7315826" indent="0">
              <a:buNone/>
              <a:defRPr sz="6300" b="1"/>
            </a:lvl5pPr>
            <a:lvl6pPr marL="9144783" indent="0">
              <a:buNone/>
              <a:defRPr sz="6300" b="1"/>
            </a:lvl6pPr>
            <a:lvl7pPr marL="10973740" indent="0">
              <a:buNone/>
              <a:defRPr sz="6300" b="1"/>
            </a:lvl7pPr>
            <a:lvl8pPr marL="12802696" indent="0">
              <a:buNone/>
              <a:defRPr sz="6300" b="1"/>
            </a:lvl8pPr>
            <a:lvl9pPr marL="14631653" indent="0">
              <a:buNone/>
              <a:defRPr sz="6300" b="1"/>
            </a:lvl9pPr>
          </a:lstStyle>
          <a:p>
            <a:pPr lvl="0"/>
            <a:r>
              <a:rPr lang="en-US" smtClean="0"/>
              <a:t>Click to edit Master text styles</a:t>
            </a:r>
          </a:p>
        </p:txBody>
      </p:sp>
      <p:sp>
        <p:nvSpPr>
          <p:cNvPr id="4" name="Content Placeholder 3"/>
          <p:cNvSpPr>
            <a:spLocks noGrp="1"/>
          </p:cNvSpPr>
          <p:nvPr>
            <p:ph sz="half" idx="2"/>
          </p:nvPr>
        </p:nvSpPr>
        <p:spPr>
          <a:xfrm>
            <a:off x="1600359" y="10150424"/>
            <a:ext cx="14142061" cy="18441174"/>
          </a:xfrm>
        </p:spPr>
        <p:txBody>
          <a:bodyPr/>
          <a:lstStyle>
            <a:lvl1pPr>
              <a:defRPr sz="9700"/>
            </a:lvl1pPr>
            <a:lvl2pPr>
              <a:defRPr sz="8100"/>
            </a:lvl2pPr>
            <a:lvl3pPr>
              <a:defRPr sz="7100"/>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6259204" y="7164572"/>
            <a:ext cx="14147615" cy="2985853"/>
          </a:xfrm>
        </p:spPr>
        <p:txBody>
          <a:bodyPr anchor="b"/>
          <a:lstStyle>
            <a:lvl1pPr marL="0" indent="0">
              <a:buNone/>
              <a:defRPr sz="9700" b="1"/>
            </a:lvl1pPr>
            <a:lvl2pPr marL="1828957" indent="0">
              <a:buNone/>
              <a:defRPr sz="8100" b="1"/>
            </a:lvl2pPr>
            <a:lvl3pPr marL="3657913" indent="0">
              <a:buNone/>
              <a:defRPr sz="7100" b="1"/>
            </a:lvl3pPr>
            <a:lvl4pPr marL="5486870" indent="0">
              <a:buNone/>
              <a:defRPr sz="6300" b="1"/>
            </a:lvl4pPr>
            <a:lvl5pPr marL="7315826" indent="0">
              <a:buNone/>
              <a:defRPr sz="6300" b="1"/>
            </a:lvl5pPr>
            <a:lvl6pPr marL="9144783" indent="0">
              <a:buNone/>
              <a:defRPr sz="6300" b="1"/>
            </a:lvl6pPr>
            <a:lvl7pPr marL="10973740" indent="0">
              <a:buNone/>
              <a:defRPr sz="6300" b="1"/>
            </a:lvl7pPr>
            <a:lvl8pPr marL="12802696" indent="0">
              <a:buNone/>
              <a:defRPr sz="6300" b="1"/>
            </a:lvl8pPr>
            <a:lvl9pPr marL="14631653" indent="0">
              <a:buNone/>
              <a:defRPr sz="6300" b="1"/>
            </a:lvl9pPr>
          </a:lstStyle>
          <a:p>
            <a:pPr lvl="0"/>
            <a:r>
              <a:rPr lang="en-US" smtClean="0"/>
              <a:t>Click to edit Master text styles</a:t>
            </a:r>
          </a:p>
        </p:txBody>
      </p:sp>
      <p:sp>
        <p:nvSpPr>
          <p:cNvPr id="6" name="Content Placeholder 5"/>
          <p:cNvSpPr>
            <a:spLocks noGrp="1"/>
          </p:cNvSpPr>
          <p:nvPr>
            <p:ph sz="quarter" idx="4"/>
          </p:nvPr>
        </p:nvSpPr>
        <p:spPr>
          <a:xfrm>
            <a:off x="16259204" y="10150424"/>
            <a:ext cx="14147615" cy="18441174"/>
          </a:xfrm>
        </p:spPr>
        <p:txBody>
          <a:bodyPr/>
          <a:lstStyle>
            <a:lvl1pPr>
              <a:defRPr sz="9700"/>
            </a:lvl1pPr>
            <a:lvl2pPr>
              <a:defRPr sz="8100"/>
            </a:lvl2pPr>
            <a:lvl3pPr>
              <a:defRPr sz="7100"/>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60766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114552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385064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363" y="1274360"/>
            <a:ext cx="10530139" cy="5423438"/>
          </a:xfrm>
        </p:spPr>
        <p:txBody>
          <a:bodyPr anchor="b"/>
          <a:lstStyle>
            <a:lvl1pPr algn="l">
              <a:defRPr sz="8100" b="1"/>
            </a:lvl1pPr>
          </a:lstStyle>
          <a:p>
            <a:r>
              <a:rPr lang="en-US" smtClean="0"/>
              <a:t>Click to edit Master title style</a:t>
            </a:r>
            <a:endParaRPr lang="en-CA"/>
          </a:p>
        </p:txBody>
      </p:sp>
      <p:sp>
        <p:nvSpPr>
          <p:cNvPr id="3" name="Content Placeholder 2"/>
          <p:cNvSpPr>
            <a:spLocks noGrp="1"/>
          </p:cNvSpPr>
          <p:nvPr>
            <p:ph idx="1"/>
          </p:nvPr>
        </p:nvSpPr>
        <p:spPr>
          <a:xfrm>
            <a:off x="12513917" y="1274362"/>
            <a:ext cx="17892899" cy="27317237"/>
          </a:xfrm>
        </p:spPr>
        <p:txBody>
          <a:bodyPr/>
          <a:lstStyle>
            <a:lvl1pPr>
              <a:defRPr sz="12700"/>
            </a:lvl1pPr>
            <a:lvl2pPr>
              <a:defRPr sz="11200"/>
            </a:lvl2pPr>
            <a:lvl3pPr>
              <a:defRPr sz="97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600363" y="6697800"/>
            <a:ext cx="10530139" cy="21893798"/>
          </a:xfrm>
        </p:spPr>
        <p:txBody>
          <a:bodyPr/>
          <a:lstStyle>
            <a:lvl1pPr marL="0" indent="0">
              <a:buNone/>
              <a:defRPr sz="5600"/>
            </a:lvl1pPr>
            <a:lvl2pPr marL="1828957" indent="0">
              <a:buNone/>
              <a:defRPr sz="4800"/>
            </a:lvl2pPr>
            <a:lvl3pPr marL="3657913" indent="0">
              <a:buNone/>
              <a:defRPr sz="4100"/>
            </a:lvl3pPr>
            <a:lvl4pPr marL="5486870" indent="0">
              <a:buNone/>
              <a:defRPr sz="3600"/>
            </a:lvl4pPr>
            <a:lvl5pPr marL="7315826" indent="0">
              <a:buNone/>
              <a:defRPr sz="3600"/>
            </a:lvl5pPr>
            <a:lvl6pPr marL="9144783" indent="0">
              <a:buNone/>
              <a:defRPr sz="3600"/>
            </a:lvl6pPr>
            <a:lvl7pPr marL="10973740" indent="0">
              <a:buNone/>
              <a:defRPr sz="3600"/>
            </a:lvl7pPr>
            <a:lvl8pPr marL="12802696" indent="0">
              <a:buNone/>
              <a:defRPr sz="3600"/>
            </a:lvl8pPr>
            <a:lvl9pPr marL="1463165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24336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3632" y="22405025"/>
            <a:ext cx="19204305" cy="2645040"/>
          </a:xfrm>
        </p:spPr>
        <p:txBody>
          <a:bodyPr anchor="b"/>
          <a:lstStyle>
            <a:lvl1pPr algn="l">
              <a:defRPr sz="8100" b="1"/>
            </a:lvl1pPr>
          </a:lstStyle>
          <a:p>
            <a:r>
              <a:rPr lang="en-US" smtClean="0"/>
              <a:t>Click to edit Master title style</a:t>
            </a:r>
            <a:endParaRPr lang="en-CA"/>
          </a:p>
        </p:txBody>
      </p:sp>
      <p:sp>
        <p:nvSpPr>
          <p:cNvPr id="3" name="Picture Placeholder 2"/>
          <p:cNvSpPr>
            <a:spLocks noGrp="1"/>
          </p:cNvSpPr>
          <p:nvPr>
            <p:ph type="pic" idx="1"/>
          </p:nvPr>
        </p:nvSpPr>
        <p:spPr>
          <a:xfrm>
            <a:off x="6273632" y="2859901"/>
            <a:ext cx="19204305" cy="19204305"/>
          </a:xfrm>
        </p:spPr>
        <p:txBody>
          <a:bodyPr/>
          <a:lstStyle>
            <a:lvl1pPr marL="0" indent="0">
              <a:buNone/>
              <a:defRPr sz="12700"/>
            </a:lvl1pPr>
            <a:lvl2pPr marL="1828957" indent="0">
              <a:buNone/>
              <a:defRPr sz="11200"/>
            </a:lvl2pPr>
            <a:lvl3pPr marL="3657913" indent="0">
              <a:buNone/>
              <a:defRPr sz="9700"/>
            </a:lvl3pPr>
            <a:lvl4pPr marL="5486870" indent="0">
              <a:buNone/>
              <a:defRPr sz="8100"/>
            </a:lvl4pPr>
            <a:lvl5pPr marL="7315826" indent="0">
              <a:buNone/>
              <a:defRPr sz="8100"/>
            </a:lvl5pPr>
            <a:lvl6pPr marL="9144783" indent="0">
              <a:buNone/>
              <a:defRPr sz="8100"/>
            </a:lvl6pPr>
            <a:lvl7pPr marL="10973740" indent="0">
              <a:buNone/>
              <a:defRPr sz="8100"/>
            </a:lvl7pPr>
            <a:lvl8pPr marL="12802696" indent="0">
              <a:buNone/>
              <a:defRPr sz="8100"/>
            </a:lvl8pPr>
            <a:lvl9pPr marL="14631653" indent="0">
              <a:buNone/>
              <a:defRPr sz="8100"/>
            </a:lvl9pPr>
          </a:lstStyle>
          <a:p>
            <a:endParaRPr lang="en-CA"/>
          </a:p>
        </p:txBody>
      </p:sp>
      <p:sp>
        <p:nvSpPr>
          <p:cNvPr id="4" name="Text Placeholder 3"/>
          <p:cNvSpPr>
            <a:spLocks noGrp="1"/>
          </p:cNvSpPr>
          <p:nvPr>
            <p:ph type="body" sz="half" idx="2"/>
          </p:nvPr>
        </p:nvSpPr>
        <p:spPr>
          <a:xfrm>
            <a:off x="6273632" y="25050064"/>
            <a:ext cx="19204305" cy="3756395"/>
          </a:xfrm>
        </p:spPr>
        <p:txBody>
          <a:bodyPr/>
          <a:lstStyle>
            <a:lvl1pPr marL="0" indent="0">
              <a:buNone/>
              <a:defRPr sz="5600"/>
            </a:lvl1pPr>
            <a:lvl2pPr marL="1828957" indent="0">
              <a:buNone/>
              <a:defRPr sz="4800"/>
            </a:lvl2pPr>
            <a:lvl3pPr marL="3657913" indent="0">
              <a:buNone/>
              <a:defRPr sz="4100"/>
            </a:lvl3pPr>
            <a:lvl4pPr marL="5486870" indent="0">
              <a:buNone/>
              <a:defRPr sz="3600"/>
            </a:lvl4pPr>
            <a:lvl5pPr marL="7315826" indent="0">
              <a:buNone/>
              <a:defRPr sz="3600"/>
            </a:lvl5pPr>
            <a:lvl6pPr marL="9144783" indent="0">
              <a:buNone/>
              <a:defRPr sz="3600"/>
            </a:lvl6pPr>
            <a:lvl7pPr marL="10973740" indent="0">
              <a:buNone/>
              <a:defRPr sz="3600"/>
            </a:lvl7pPr>
            <a:lvl8pPr marL="12802696" indent="0">
              <a:buNone/>
              <a:defRPr sz="3600"/>
            </a:lvl8pPr>
            <a:lvl9pPr marL="1463165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AAC0D-4C8E-451B-859B-72BE86DA9EB6}" type="datetimeFigureOut">
              <a:rPr lang="en-CA" smtClean="0"/>
              <a:pPr/>
              <a:t>15/04/2014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A3E8E6-C450-4061-B7AD-336845E08CB7}" type="slidenum">
              <a:rPr lang="en-CA" smtClean="0"/>
              <a:pPr/>
              <a:t>‹#›</a:t>
            </a:fld>
            <a:endParaRPr lang="en-CA"/>
          </a:p>
        </p:txBody>
      </p:sp>
    </p:spTree>
    <p:extLst>
      <p:ext uri="{BB962C8B-B14F-4D97-AF65-F5344CB8AC3E}">
        <p14:creationId xmlns:p14="http://schemas.microsoft.com/office/powerpoint/2010/main" val="397236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359" y="1281772"/>
            <a:ext cx="28806459" cy="5334530"/>
          </a:xfrm>
          <a:prstGeom prst="rect">
            <a:avLst/>
          </a:prstGeom>
        </p:spPr>
        <p:txBody>
          <a:bodyPr vert="horz" lIns="365791" tIns="182896" rIns="365791" bIns="182896"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1600359" y="7468343"/>
            <a:ext cx="28806459" cy="21123256"/>
          </a:xfrm>
          <a:prstGeom prst="rect">
            <a:avLst/>
          </a:prstGeom>
        </p:spPr>
        <p:txBody>
          <a:bodyPr vert="horz" lIns="365791" tIns="182896" rIns="365791" bIns="1828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1600359" y="29665913"/>
            <a:ext cx="7468342" cy="1704085"/>
          </a:xfrm>
          <a:prstGeom prst="rect">
            <a:avLst/>
          </a:prstGeom>
        </p:spPr>
        <p:txBody>
          <a:bodyPr vert="horz" lIns="365791" tIns="182896" rIns="365791" bIns="182896" rtlCol="0" anchor="ctr"/>
          <a:lstStyle>
            <a:lvl1pPr algn="l">
              <a:defRPr sz="4800">
                <a:solidFill>
                  <a:schemeClr val="tx1">
                    <a:tint val="75000"/>
                  </a:schemeClr>
                </a:solidFill>
              </a:defRPr>
            </a:lvl1pPr>
          </a:lstStyle>
          <a:p>
            <a:fld id="{14FAAC0D-4C8E-451B-859B-72BE86DA9EB6}" type="datetimeFigureOut">
              <a:rPr lang="en-CA" smtClean="0"/>
              <a:pPr/>
              <a:t>15/04/2014</a:t>
            </a:fld>
            <a:endParaRPr lang="en-CA"/>
          </a:p>
        </p:txBody>
      </p:sp>
      <p:sp>
        <p:nvSpPr>
          <p:cNvPr id="5" name="Footer Placeholder 4"/>
          <p:cNvSpPr>
            <a:spLocks noGrp="1"/>
          </p:cNvSpPr>
          <p:nvPr>
            <p:ph type="ftr" sz="quarter" idx="3"/>
          </p:nvPr>
        </p:nvSpPr>
        <p:spPr>
          <a:xfrm>
            <a:off x="10935786" y="29665913"/>
            <a:ext cx="10135606" cy="1704085"/>
          </a:xfrm>
          <a:prstGeom prst="rect">
            <a:avLst/>
          </a:prstGeom>
        </p:spPr>
        <p:txBody>
          <a:bodyPr vert="horz" lIns="365791" tIns="182896" rIns="365791" bIns="182896" rtlCol="0" anchor="ctr"/>
          <a:lstStyle>
            <a:lvl1pPr algn="ctr">
              <a:defRPr sz="48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2938476" y="29665913"/>
            <a:ext cx="7468342" cy="1704085"/>
          </a:xfrm>
          <a:prstGeom prst="rect">
            <a:avLst/>
          </a:prstGeom>
        </p:spPr>
        <p:txBody>
          <a:bodyPr vert="horz" lIns="365791" tIns="182896" rIns="365791" bIns="182896" rtlCol="0" anchor="ctr"/>
          <a:lstStyle>
            <a:lvl1pPr algn="r">
              <a:defRPr sz="4800">
                <a:solidFill>
                  <a:schemeClr val="tx1">
                    <a:tint val="75000"/>
                  </a:schemeClr>
                </a:solidFill>
              </a:defRPr>
            </a:lvl1pPr>
          </a:lstStyle>
          <a:p>
            <a:fld id="{EBA3E8E6-C450-4061-B7AD-336845E08CB7}" type="slidenum">
              <a:rPr lang="en-CA" smtClean="0"/>
              <a:pPr/>
              <a:t>‹#›</a:t>
            </a:fld>
            <a:endParaRPr lang="en-CA"/>
          </a:p>
        </p:txBody>
      </p:sp>
    </p:spTree>
    <p:extLst>
      <p:ext uri="{BB962C8B-B14F-4D97-AF65-F5344CB8AC3E}">
        <p14:creationId xmlns:p14="http://schemas.microsoft.com/office/powerpoint/2010/main" val="210320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913" rtl="0" eaLnBrk="1" latinLnBrk="0" hangingPunct="1">
        <a:spcBef>
          <a:spcPct val="0"/>
        </a:spcBef>
        <a:buNone/>
        <a:defRPr sz="17500" kern="1200">
          <a:solidFill>
            <a:schemeClr val="tx1"/>
          </a:solidFill>
          <a:latin typeface="+mj-lt"/>
          <a:ea typeface="+mj-ea"/>
          <a:cs typeface="+mj-cs"/>
        </a:defRPr>
      </a:lvl1pPr>
    </p:titleStyle>
    <p:bodyStyle>
      <a:lvl1pPr marL="1371719" indent="-1371719" algn="l" defTabSz="3657913" rtl="0" eaLnBrk="1" latinLnBrk="0" hangingPunct="1">
        <a:spcBef>
          <a:spcPct val="20000"/>
        </a:spcBef>
        <a:buFont typeface="Arial" pitchFamily="34" charset="0"/>
        <a:buChar char="•"/>
        <a:defRPr sz="12700" kern="1200">
          <a:solidFill>
            <a:schemeClr val="tx1"/>
          </a:solidFill>
          <a:latin typeface="+mn-lt"/>
          <a:ea typeface="+mn-ea"/>
          <a:cs typeface="+mn-cs"/>
        </a:defRPr>
      </a:lvl1pPr>
      <a:lvl2pPr marL="2972054" indent="-1143097" algn="l" defTabSz="3657913"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391" indent="-914478" algn="l" defTabSz="3657913" rtl="0" eaLnBrk="1" latinLnBrk="0" hangingPunct="1">
        <a:spcBef>
          <a:spcPct val="20000"/>
        </a:spcBef>
        <a:buFont typeface="Arial" pitchFamily="34" charset="0"/>
        <a:buChar char="•"/>
        <a:defRPr sz="9700" kern="1200">
          <a:solidFill>
            <a:schemeClr val="tx1"/>
          </a:solidFill>
          <a:latin typeface="+mn-lt"/>
          <a:ea typeface="+mn-ea"/>
          <a:cs typeface="+mn-cs"/>
        </a:defRPr>
      </a:lvl3pPr>
      <a:lvl4pPr marL="6401348" indent="-914478" algn="l" defTabSz="3657913"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230305" indent="-914478" algn="l" defTabSz="3657913"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059261" indent="-914478" algn="l" defTabSz="365791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1888218" indent="-914478" algn="l" defTabSz="365791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717174" indent="-914478" algn="l" defTabSz="365791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546131" indent="-914478" algn="l" defTabSz="3657913"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n-US"/>
      </a:defPPr>
      <a:lvl1pPr marL="0" algn="l" defTabSz="3657913" rtl="0" eaLnBrk="1" latinLnBrk="0" hangingPunct="1">
        <a:defRPr sz="7100" kern="1200">
          <a:solidFill>
            <a:schemeClr val="tx1"/>
          </a:solidFill>
          <a:latin typeface="+mn-lt"/>
          <a:ea typeface="+mn-ea"/>
          <a:cs typeface="+mn-cs"/>
        </a:defRPr>
      </a:lvl1pPr>
      <a:lvl2pPr marL="1828957" algn="l" defTabSz="3657913" rtl="0" eaLnBrk="1" latinLnBrk="0" hangingPunct="1">
        <a:defRPr sz="7100" kern="1200">
          <a:solidFill>
            <a:schemeClr val="tx1"/>
          </a:solidFill>
          <a:latin typeface="+mn-lt"/>
          <a:ea typeface="+mn-ea"/>
          <a:cs typeface="+mn-cs"/>
        </a:defRPr>
      </a:lvl2pPr>
      <a:lvl3pPr marL="3657913" algn="l" defTabSz="3657913" rtl="0" eaLnBrk="1" latinLnBrk="0" hangingPunct="1">
        <a:defRPr sz="7100" kern="1200">
          <a:solidFill>
            <a:schemeClr val="tx1"/>
          </a:solidFill>
          <a:latin typeface="+mn-lt"/>
          <a:ea typeface="+mn-ea"/>
          <a:cs typeface="+mn-cs"/>
        </a:defRPr>
      </a:lvl3pPr>
      <a:lvl4pPr marL="5486870" algn="l" defTabSz="3657913" rtl="0" eaLnBrk="1" latinLnBrk="0" hangingPunct="1">
        <a:defRPr sz="7100" kern="1200">
          <a:solidFill>
            <a:schemeClr val="tx1"/>
          </a:solidFill>
          <a:latin typeface="+mn-lt"/>
          <a:ea typeface="+mn-ea"/>
          <a:cs typeface="+mn-cs"/>
        </a:defRPr>
      </a:lvl4pPr>
      <a:lvl5pPr marL="7315826" algn="l" defTabSz="3657913" rtl="0" eaLnBrk="1" latinLnBrk="0" hangingPunct="1">
        <a:defRPr sz="7100" kern="1200">
          <a:solidFill>
            <a:schemeClr val="tx1"/>
          </a:solidFill>
          <a:latin typeface="+mn-lt"/>
          <a:ea typeface="+mn-ea"/>
          <a:cs typeface="+mn-cs"/>
        </a:defRPr>
      </a:lvl5pPr>
      <a:lvl6pPr marL="9144783" algn="l" defTabSz="3657913" rtl="0" eaLnBrk="1" latinLnBrk="0" hangingPunct="1">
        <a:defRPr sz="7100" kern="1200">
          <a:solidFill>
            <a:schemeClr val="tx1"/>
          </a:solidFill>
          <a:latin typeface="+mn-lt"/>
          <a:ea typeface="+mn-ea"/>
          <a:cs typeface="+mn-cs"/>
        </a:defRPr>
      </a:lvl6pPr>
      <a:lvl7pPr marL="10973740" algn="l" defTabSz="3657913" rtl="0" eaLnBrk="1" latinLnBrk="0" hangingPunct="1">
        <a:defRPr sz="7100" kern="1200">
          <a:solidFill>
            <a:schemeClr val="tx1"/>
          </a:solidFill>
          <a:latin typeface="+mn-lt"/>
          <a:ea typeface="+mn-ea"/>
          <a:cs typeface="+mn-cs"/>
        </a:defRPr>
      </a:lvl7pPr>
      <a:lvl8pPr marL="12802696" algn="l" defTabSz="3657913" rtl="0" eaLnBrk="1" latinLnBrk="0" hangingPunct="1">
        <a:defRPr sz="7100" kern="1200">
          <a:solidFill>
            <a:schemeClr val="tx1"/>
          </a:solidFill>
          <a:latin typeface="+mn-lt"/>
          <a:ea typeface="+mn-ea"/>
          <a:cs typeface="+mn-cs"/>
        </a:defRPr>
      </a:lvl8pPr>
      <a:lvl9pPr marL="14631653" algn="l" defTabSz="3657913"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3"/>
          <p:cNvSpPr>
            <a:spLocks noChangeArrowheads="1"/>
          </p:cNvSpPr>
          <p:nvPr/>
        </p:nvSpPr>
        <p:spPr bwMode="auto">
          <a:xfrm>
            <a:off x="146844" y="394480"/>
            <a:ext cx="31626495" cy="3799795"/>
          </a:xfrm>
          <a:prstGeom prst="roundRect">
            <a:avLst>
              <a:gd name="adj" fmla="val 0"/>
            </a:avLst>
          </a:prstGeom>
          <a:gradFill rotWithShape="1">
            <a:gsLst>
              <a:gs pos="0">
                <a:schemeClr val="tx2">
                  <a:lumMod val="60000"/>
                  <a:lumOff val="40000"/>
                </a:schemeClr>
              </a:gs>
              <a:gs pos="100000">
                <a:schemeClr val="bg1"/>
              </a:gs>
            </a:gsLst>
            <a:lin ang="5400000" scaled="1"/>
          </a:gradFill>
          <a:ln w="9525" cap="sq">
            <a:solidFill>
              <a:schemeClr val="tx1"/>
            </a:solidFill>
            <a:bevel/>
            <a:headEnd/>
            <a:tailEnd/>
          </a:ln>
          <a:effectLst/>
        </p:spPr>
        <p:txBody>
          <a:bodyPr wrap="none" lIns="66669" tIns="33334" rIns="66669" bIns="33334" anchor="ctr"/>
          <a:lstStyle/>
          <a:p>
            <a:pPr defTabSz="3200339">
              <a:lnSpc>
                <a:spcPts val="3000"/>
              </a:lnSpc>
            </a:pPr>
            <a:endParaRPr lang="en-US" dirty="0">
              <a:solidFill>
                <a:schemeClr val="bg1"/>
              </a:solidFill>
            </a:endParaRPr>
          </a:p>
        </p:txBody>
      </p:sp>
      <p:sp>
        <p:nvSpPr>
          <p:cNvPr id="13" name="Text Box 14"/>
          <p:cNvSpPr txBox="1">
            <a:spLocks noChangeArrowheads="1"/>
          </p:cNvSpPr>
          <p:nvPr/>
        </p:nvSpPr>
        <p:spPr bwMode="auto">
          <a:xfrm>
            <a:off x="3618211" y="593875"/>
            <a:ext cx="24986776" cy="3452861"/>
          </a:xfrm>
          <a:prstGeom prst="rect">
            <a:avLst/>
          </a:prstGeom>
          <a:noFill/>
          <a:ln w="9525">
            <a:noFill/>
            <a:miter lim="800000"/>
            <a:headEnd/>
            <a:tailEnd/>
          </a:ln>
          <a:effectLst/>
        </p:spPr>
        <p:txBody>
          <a:bodyPr wrap="square" lIns="66669" tIns="33334" rIns="66669" bIns="33334">
            <a:spAutoFit/>
          </a:bodyPr>
          <a:lstStyle/>
          <a:p>
            <a:pPr algn="ctr"/>
            <a:r>
              <a:rPr lang="en-CA" sz="8000" b="1" dirty="0" smtClean="0"/>
              <a:t>NetDroid:</a:t>
            </a:r>
          </a:p>
          <a:p>
            <a:pPr algn="ctr"/>
            <a:r>
              <a:rPr lang="en-CA" sz="6000" b="1" dirty="0" smtClean="0"/>
              <a:t>Malware Detection via Application Profiling based on Network Connections</a:t>
            </a:r>
            <a:endParaRPr lang="en-CA" sz="6000" b="1" dirty="0"/>
          </a:p>
          <a:p>
            <a:pPr algn="ctr" defTabSz="3200339"/>
            <a:r>
              <a:rPr lang="en-US" sz="4000" b="1" dirty="0"/>
              <a:t>Jesse </a:t>
            </a:r>
            <a:r>
              <a:rPr lang="en-US" sz="4000" b="1" dirty="0" smtClean="0"/>
              <a:t>English, </a:t>
            </a:r>
            <a:r>
              <a:rPr lang="en-CA" sz="4000" b="1" dirty="0" smtClean="0"/>
              <a:t>Hugo </a:t>
            </a:r>
            <a:r>
              <a:rPr lang="en-CA" sz="4000" b="1" dirty="0"/>
              <a:t>González, </a:t>
            </a:r>
            <a:r>
              <a:rPr lang="en-US" sz="4000" b="1" dirty="0"/>
              <a:t>Abdullah Alzahrani, </a:t>
            </a:r>
            <a:r>
              <a:rPr lang="en-US" sz="4000" b="1" dirty="0" smtClean="0"/>
              <a:t>Natalia Stakhanova, Ali </a:t>
            </a:r>
            <a:r>
              <a:rPr lang="en-US" sz="4000" b="1" dirty="0" err="1" smtClean="0"/>
              <a:t>Ghorbani</a:t>
            </a:r>
            <a:endParaRPr lang="en-US" sz="4000" b="1" dirty="0" smtClean="0"/>
          </a:p>
          <a:p>
            <a:pPr algn="ctr" defTabSz="3200339"/>
            <a:r>
              <a:rPr lang="en-US" sz="4000" b="1" i="1" dirty="0" smtClean="0"/>
              <a:t>Faculty of Computer Science, University of New Brunswick</a:t>
            </a:r>
            <a:endParaRPr lang="en-US" sz="4000" dirty="0"/>
          </a:p>
        </p:txBody>
      </p:sp>
      <p:pic>
        <p:nvPicPr>
          <p:cNvPr id="34" name="Picture 33" descr="ISCXLogo-fixed.png"/>
          <p:cNvPicPr>
            <a:picLocks noChangeAspect="1"/>
          </p:cNvPicPr>
          <p:nvPr/>
        </p:nvPicPr>
        <p:blipFill>
          <a:blip r:embed="rId3" cstate="print"/>
          <a:stretch>
            <a:fillRect/>
          </a:stretch>
        </p:blipFill>
        <p:spPr>
          <a:xfrm>
            <a:off x="521867" y="709800"/>
            <a:ext cx="3456384" cy="3196443"/>
          </a:xfrm>
          <a:prstGeom prst="rect">
            <a:avLst/>
          </a:prstGeom>
        </p:spPr>
      </p:pic>
      <p:sp>
        <p:nvSpPr>
          <p:cNvPr id="49" name="AutoShape 4"/>
          <p:cNvSpPr>
            <a:spLocks noChangeArrowheads="1"/>
          </p:cNvSpPr>
          <p:nvPr/>
        </p:nvSpPr>
        <p:spPr bwMode="auto">
          <a:xfrm>
            <a:off x="490235" y="19041932"/>
            <a:ext cx="8168536" cy="12083335"/>
          </a:xfrm>
          <a:prstGeom prst="roundRect">
            <a:avLst>
              <a:gd name="adj" fmla="val 10685"/>
            </a:avLst>
          </a:prstGeom>
          <a:solidFill>
            <a:schemeClr val="bg1"/>
          </a:solidFill>
          <a:ln w="9525">
            <a:solidFill>
              <a:schemeClr val="tx1"/>
            </a:solidFill>
            <a:round/>
            <a:headEnd/>
            <a:tailEnd/>
          </a:ln>
        </p:spPr>
        <p:txBody>
          <a:bodyPr wrap="none" lIns="60182" tIns="30091" rIns="60182" bIns="30091" anchor="ctr"/>
          <a:lstStyle/>
          <a:p>
            <a:pPr>
              <a:lnSpc>
                <a:spcPts val="2713"/>
              </a:lnSpc>
            </a:pPr>
            <a:endParaRPr lang="en-US" sz="5400"/>
          </a:p>
        </p:txBody>
      </p:sp>
      <p:sp>
        <p:nvSpPr>
          <p:cNvPr id="50" name="AutoShape 4"/>
          <p:cNvSpPr>
            <a:spLocks noChangeArrowheads="1"/>
          </p:cNvSpPr>
          <p:nvPr/>
        </p:nvSpPr>
        <p:spPr bwMode="auto">
          <a:xfrm>
            <a:off x="449859" y="4914355"/>
            <a:ext cx="14798005" cy="13339324"/>
          </a:xfrm>
          <a:prstGeom prst="roundRect">
            <a:avLst>
              <a:gd name="adj" fmla="val 9072"/>
            </a:avLst>
          </a:prstGeom>
          <a:solidFill>
            <a:schemeClr val="bg1"/>
          </a:solidFill>
          <a:ln w="9525">
            <a:solidFill>
              <a:schemeClr val="tx1"/>
            </a:solidFill>
            <a:round/>
            <a:headEnd/>
            <a:tailEnd/>
          </a:ln>
        </p:spPr>
        <p:txBody>
          <a:bodyPr wrap="none" lIns="60182" tIns="30091" rIns="60182" bIns="30091" anchor="ctr"/>
          <a:lstStyle/>
          <a:p>
            <a:pPr>
              <a:lnSpc>
                <a:spcPts val="2713"/>
              </a:lnSpc>
            </a:pPr>
            <a:endParaRPr lang="en-US" sz="5400"/>
          </a:p>
        </p:txBody>
      </p:sp>
      <p:sp>
        <p:nvSpPr>
          <p:cNvPr id="51" name="Text Box 9"/>
          <p:cNvSpPr txBox="1">
            <a:spLocks noChangeArrowheads="1"/>
          </p:cNvSpPr>
          <p:nvPr/>
        </p:nvSpPr>
        <p:spPr bwMode="auto">
          <a:xfrm>
            <a:off x="849811" y="6268499"/>
            <a:ext cx="6743999" cy="1152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182" tIns="30091" rIns="60182" bIns="30091">
            <a:spAutoFit/>
          </a:bodyPr>
          <a:lstStyle>
            <a:lvl1pPr marL="411163" indent="-411163"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spcAft>
                <a:spcPts val="538"/>
              </a:spcAft>
              <a:buFont typeface="Wingdings" pitchFamily="2" charset="2"/>
              <a:buChar char="Ø"/>
            </a:pPr>
            <a:r>
              <a:rPr lang="en-CA" sz="3600" dirty="0" smtClean="0">
                <a:solidFill>
                  <a:schemeClr val="tx1"/>
                </a:solidFill>
              </a:rPr>
              <a:t> In 2013, </a:t>
            </a:r>
            <a:r>
              <a:rPr lang="en-CA" sz="3600" b="1" dirty="0" smtClean="0">
                <a:solidFill>
                  <a:schemeClr val="tx1"/>
                </a:solidFill>
              </a:rPr>
              <a:t>97%</a:t>
            </a:r>
            <a:r>
              <a:rPr lang="en-CA" sz="3600" dirty="0" smtClean="0">
                <a:solidFill>
                  <a:schemeClr val="tx1"/>
                </a:solidFill>
              </a:rPr>
              <a:t> of new mobile malware was targeted at the Android platform </a:t>
            </a:r>
          </a:p>
          <a:p>
            <a:pPr>
              <a:spcAft>
                <a:spcPts val="538"/>
              </a:spcAft>
              <a:buFont typeface="Wingdings" pitchFamily="2" charset="2"/>
              <a:buChar char="Ø"/>
            </a:pPr>
            <a:endParaRPr lang="en-CA" sz="3600" dirty="0">
              <a:solidFill>
                <a:schemeClr val="tx1"/>
              </a:solidFill>
            </a:endParaRPr>
          </a:p>
          <a:p>
            <a:pPr>
              <a:spcAft>
                <a:spcPts val="538"/>
              </a:spcAft>
              <a:buFont typeface="Wingdings" pitchFamily="2" charset="2"/>
              <a:buChar char="Ø"/>
            </a:pPr>
            <a:r>
              <a:rPr lang="en-CA" sz="3600" dirty="0" smtClean="0">
                <a:solidFill>
                  <a:schemeClr val="tx1"/>
                </a:solidFill>
              </a:rPr>
              <a:t>Between </a:t>
            </a:r>
            <a:r>
              <a:rPr lang="en-CA" sz="3600" dirty="0">
                <a:solidFill>
                  <a:schemeClr val="tx1"/>
                </a:solidFill>
              </a:rPr>
              <a:t>2000 and </a:t>
            </a:r>
            <a:r>
              <a:rPr lang="en-CA" sz="3600" dirty="0" smtClean="0">
                <a:solidFill>
                  <a:schemeClr val="tx1"/>
                </a:solidFill>
              </a:rPr>
              <a:t>2012, 1,238 Android-specific threats</a:t>
            </a:r>
          </a:p>
          <a:p>
            <a:pPr marL="0" indent="0">
              <a:spcAft>
                <a:spcPts val="538"/>
              </a:spcAft>
            </a:pPr>
            <a:endParaRPr lang="en-CA" sz="3600" dirty="0" smtClean="0">
              <a:solidFill>
                <a:schemeClr val="tx1"/>
              </a:solidFill>
            </a:endParaRPr>
          </a:p>
          <a:p>
            <a:pPr>
              <a:spcAft>
                <a:spcPts val="538"/>
              </a:spcAft>
              <a:buFont typeface="Wingdings" pitchFamily="2" charset="2"/>
              <a:buChar char="Ø"/>
            </a:pPr>
            <a:r>
              <a:rPr lang="en-CA" sz="3600" dirty="0" smtClean="0">
                <a:solidFill>
                  <a:schemeClr val="tx1"/>
                </a:solidFill>
              </a:rPr>
              <a:t>In 2013 - over 800 new threats emerged</a:t>
            </a:r>
          </a:p>
          <a:p>
            <a:pPr>
              <a:spcAft>
                <a:spcPts val="538"/>
              </a:spcAft>
              <a:buFont typeface="Wingdings" pitchFamily="2" charset="2"/>
              <a:buChar char="Ø"/>
            </a:pPr>
            <a:endParaRPr lang="en-CA" sz="3600" dirty="0">
              <a:solidFill>
                <a:schemeClr val="tx1"/>
              </a:solidFill>
            </a:endParaRPr>
          </a:p>
          <a:p>
            <a:pPr>
              <a:spcAft>
                <a:spcPts val="538"/>
              </a:spcAft>
              <a:buFont typeface="Wingdings" pitchFamily="2" charset="2"/>
              <a:buChar char="Ø"/>
            </a:pPr>
            <a:r>
              <a:rPr lang="en-CA" sz="3600" dirty="0" smtClean="0">
                <a:solidFill>
                  <a:schemeClr val="tx1"/>
                </a:solidFill>
              </a:rPr>
              <a:t>The vast majority of malware for Android is in the form a </a:t>
            </a:r>
            <a:r>
              <a:rPr lang="en-CA" sz="3600" i="1" dirty="0" smtClean="0">
                <a:solidFill>
                  <a:schemeClr val="tx1"/>
                </a:solidFill>
              </a:rPr>
              <a:t>trojanized popular applications.</a:t>
            </a:r>
            <a:r>
              <a:rPr lang="en-CA" sz="3600" dirty="0" smtClean="0">
                <a:solidFill>
                  <a:schemeClr val="tx1"/>
                </a:solidFill>
              </a:rPr>
              <a:t> In other words, </a:t>
            </a:r>
            <a:r>
              <a:rPr lang="en-CA" sz="3600" dirty="0">
                <a:solidFill>
                  <a:schemeClr val="tx1"/>
                </a:solidFill>
              </a:rPr>
              <a:t>malicious </a:t>
            </a:r>
            <a:r>
              <a:rPr lang="en-CA" sz="3600" dirty="0" smtClean="0">
                <a:solidFill>
                  <a:schemeClr val="tx1"/>
                </a:solidFill>
              </a:rPr>
              <a:t>code is added to legitimate apps. This repackaged app is then put back online for unsuspecting victims to download and infect their device.</a:t>
            </a:r>
          </a:p>
        </p:txBody>
      </p:sp>
      <p:sp>
        <p:nvSpPr>
          <p:cNvPr id="52" name="Text Box 42"/>
          <p:cNvSpPr txBox="1">
            <a:spLocks noChangeArrowheads="1"/>
          </p:cNvSpPr>
          <p:nvPr/>
        </p:nvSpPr>
        <p:spPr bwMode="auto">
          <a:xfrm>
            <a:off x="4808001" y="5573449"/>
            <a:ext cx="6299200" cy="45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182" tIns="30091" rIns="60182" bIns="30091">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13"/>
              </a:lnSpc>
              <a:spcBef>
                <a:spcPct val="50000"/>
              </a:spcBef>
            </a:pPr>
            <a:r>
              <a:rPr lang="en-US" sz="4500" b="1" dirty="0" smtClean="0">
                <a:solidFill>
                  <a:schemeClr val="tx1"/>
                </a:solidFill>
              </a:rPr>
              <a:t>The Problem</a:t>
            </a:r>
            <a:endParaRPr lang="en-US" sz="4500" b="1" dirty="0">
              <a:solidFill>
                <a:schemeClr val="tx1"/>
              </a:solidFill>
            </a:endParaRPr>
          </a:p>
        </p:txBody>
      </p:sp>
      <p:sp>
        <p:nvSpPr>
          <p:cNvPr id="53" name="Text Box 42"/>
          <p:cNvSpPr txBox="1">
            <a:spLocks noChangeArrowheads="1"/>
          </p:cNvSpPr>
          <p:nvPr/>
        </p:nvSpPr>
        <p:spPr bwMode="auto">
          <a:xfrm>
            <a:off x="849811" y="20179239"/>
            <a:ext cx="6405562" cy="45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182" tIns="30091" rIns="60182" bIns="30091">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13"/>
              </a:lnSpc>
              <a:spcBef>
                <a:spcPct val="50000"/>
              </a:spcBef>
            </a:pPr>
            <a:r>
              <a:rPr lang="en-US" sz="4500" b="1" dirty="0" smtClean="0">
                <a:solidFill>
                  <a:schemeClr val="tx1"/>
                </a:solidFill>
              </a:rPr>
              <a:t>The Objectives</a:t>
            </a:r>
            <a:endParaRPr lang="en-US" sz="4500" b="1" dirty="0">
              <a:solidFill>
                <a:schemeClr val="tx1"/>
              </a:solidFill>
            </a:endParaRPr>
          </a:p>
        </p:txBody>
      </p:sp>
      <p:sp>
        <p:nvSpPr>
          <p:cNvPr id="54" name="Text Box 9"/>
          <p:cNvSpPr txBox="1">
            <a:spLocks noChangeArrowheads="1"/>
          </p:cNvSpPr>
          <p:nvPr/>
        </p:nvSpPr>
        <p:spPr bwMode="auto">
          <a:xfrm>
            <a:off x="713211" y="21045218"/>
            <a:ext cx="7549646" cy="86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182" tIns="30091" rIns="60182" bIns="30091">
            <a:spAutoFit/>
          </a:bodyPr>
          <a:lstStyle>
            <a:lvl1pPr marL="466725" indent="-466725">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nSpc>
                <a:spcPts val="3163"/>
              </a:lnSpc>
              <a:spcAft>
                <a:spcPts val="538"/>
              </a:spcAft>
              <a:buFont typeface="Wingdings" pitchFamily="2" charset="2"/>
              <a:buChar char="Ø"/>
            </a:pPr>
            <a:r>
              <a:rPr lang="en-US" sz="3600" dirty="0" smtClean="0">
                <a:solidFill>
                  <a:schemeClr val="tx1"/>
                </a:solidFill>
              </a:rPr>
              <a:t>To detect malicious applications, in spite of the constrained resources on Android, by:</a:t>
            </a:r>
          </a:p>
          <a:p>
            <a:pPr>
              <a:lnSpc>
                <a:spcPts val="3163"/>
              </a:lnSpc>
              <a:spcAft>
                <a:spcPts val="538"/>
              </a:spcAft>
              <a:buFont typeface="Wingdings" pitchFamily="2" charset="2"/>
              <a:buChar char="Ø"/>
            </a:pPr>
            <a:endParaRPr lang="en-US" sz="3600" dirty="0" smtClean="0">
              <a:solidFill>
                <a:schemeClr val="tx1"/>
              </a:solidFill>
            </a:endParaRPr>
          </a:p>
          <a:p>
            <a:pPr lvl="1">
              <a:lnSpc>
                <a:spcPts val="3163"/>
              </a:lnSpc>
              <a:spcAft>
                <a:spcPts val="538"/>
              </a:spcAft>
              <a:buFont typeface="Wingdings" pitchFamily="2" charset="2"/>
              <a:buChar char="Ø"/>
            </a:pPr>
            <a:r>
              <a:rPr lang="en-US" sz="3600" dirty="0" smtClean="0">
                <a:solidFill>
                  <a:schemeClr val="tx1"/>
                </a:solidFill>
              </a:rPr>
              <a:t>Building profiles for each application installed on an Android device based on the app’s network connections.</a:t>
            </a:r>
          </a:p>
          <a:p>
            <a:pPr marL="0" indent="0">
              <a:lnSpc>
                <a:spcPts val="3163"/>
              </a:lnSpc>
              <a:spcAft>
                <a:spcPts val="538"/>
              </a:spcAft>
            </a:pPr>
            <a:r>
              <a:rPr lang="en-US" sz="3600" dirty="0" smtClean="0">
                <a:solidFill>
                  <a:schemeClr val="tx1"/>
                </a:solidFill>
              </a:rPr>
              <a:t>  </a:t>
            </a:r>
          </a:p>
          <a:p>
            <a:pPr lvl="1">
              <a:lnSpc>
                <a:spcPts val="3163"/>
              </a:lnSpc>
              <a:spcAft>
                <a:spcPts val="538"/>
              </a:spcAft>
              <a:buFont typeface="Wingdings" pitchFamily="2" charset="2"/>
              <a:buChar char="Ø"/>
            </a:pPr>
            <a:r>
              <a:rPr lang="en-US" sz="3600" dirty="0" smtClean="0">
                <a:solidFill>
                  <a:schemeClr val="tx1"/>
                </a:solidFill>
              </a:rPr>
              <a:t>Then attempting to detect when an application changes connection patterns as this could be an indication that the app has been infected with malware.</a:t>
            </a:r>
          </a:p>
          <a:p>
            <a:pPr marL="457200" lvl="1" indent="0">
              <a:lnSpc>
                <a:spcPts val="3163"/>
              </a:lnSpc>
              <a:spcAft>
                <a:spcPts val="538"/>
              </a:spcAft>
            </a:pPr>
            <a:endParaRPr lang="en-US" sz="3600" dirty="0">
              <a:solidFill>
                <a:schemeClr val="tx1"/>
              </a:solidFill>
            </a:endParaRPr>
          </a:p>
          <a:p>
            <a:pPr marL="457200" lvl="1" indent="0">
              <a:lnSpc>
                <a:spcPts val="3163"/>
              </a:lnSpc>
              <a:spcAft>
                <a:spcPts val="538"/>
              </a:spcAft>
            </a:pPr>
            <a:r>
              <a:rPr lang="en-US" sz="3600" i="1" dirty="0" smtClean="0">
                <a:solidFill>
                  <a:schemeClr val="tx1"/>
                </a:solidFill>
              </a:rPr>
              <a:t>Assumption: when </a:t>
            </a:r>
            <a:r>
              <a:rPr lang="en-US" sz="3600" i="1" dirty="0">
                <a:solidFill>
                  <a:schemeClr val="tx1"/>
                </a:solidFill>
              </a:rPr>
              <a:t>a legitimate app is repackaged with malicious code, it will likely </a:t>
            </a:r>
            <a:r>
              <a:rPr lang="en-US" sz="3600" i="1" dirty="0" smtClean="0">
                <a:solidFill>
                  <a:schemeClr val="tx1"/>
                </a:solidFill>
              </a:rPr>
              <a:t>connect to new and/or different addresses than </a:t>
            </a:r>
            <a:r>
              <a:rPr lang="en-US" sz="3600" i="1" dirty="0">
                <a:solidFill>
                  <a:schemeClr val="tx1"/>
                </a:solidFill>
              </a:rPr>
              <a:t>the </a:t>
            </a:r>
            <a:r>
              <a:rPr lang="en-US" sz="3600" i="1" dirty="0" smtClean="0">
                <a:solidFill>
                  <a:schemeClr val="tx1"/>
                </a:solidFill>
              </a:rPr>
              <a:t>legitimate one.</a:t>
            </a:r>
            <a:endParaRPr lang="en-US" sz="3600" i="1"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8946" y="737891"/>
            <a:ext cx="2900337" cy="3101226"/>
          </a:xfrm>
          <a:prstGeom prst="rect">
            <a:avLst/>
          </a:prstGeom>
        </p:spPr>
      </p:pic>
      <p:pic>
        <p:nvPicPr>
          <p:cNvPr id="4" name="Picture 3"/>
          <p:cNvPicPr>
            <a:picLocks noChangeAspect="1"/>
          </p:cNvPicPr>
          <p:nvPr/>
        </p:nvPicPr>
        <p:blipFill>
          <a:blip r:embed="rId5"/>
          <a:stretch>
            <a:fillRect/>
          </a:stretch>
        </p:blipFill>
        <p:spPr>
          <a:xfrm>
            <a:off x="7945003" y="6450837"/>
            <a:ext cx="6892428" cy="9970789"/>
          </a:xfrm>
          <a:prstGeom prst="rect">
            <a:avLst/>
          </a:prstGeom>
        </p:spPr>
      </p:pic>
      <p:sp>
        <p:nvSpPr>
          <p:cNvPr id="22" name="AutoShape 4"/>
          <p:cNvSpPr>
            <a:spLocks noChangeArrowheads="1"/>
          </p:cNvSpPr>
          <p:nvPr/>
        </p:nvSpPr>
        <p:spPr bwMode="auto">
          <a:xfrm>
            <a:off x="23276395" y="4914355"/>
            <a:ext cx="8304927" cy="13322672"/>
          </a:xfrm>
          <a:prstGeom prst="roundRect">
            <a:avLst>
              <a:gd name="adj" fmla="val 10685"/>
            </a:avLst>
          </a:prstGeom>
          <a:solidFill>
            <a:schemeClr val="bg1"/>
          </a:solidFill>
          <a:ln w="9525">
            <a:solidFill>
              <a:schemeClr val="tx1"/>
            </a:solidFill>
            <a:round/>
            <a:headEnd/>
            <a:tailEnd/>
          </a:ln>
        </p:spPr>
        <p:txBody>
          <a:bodyPr wrap="none" lIns="60182" tIns="30091" rIns="60182" bIns="30091" anchor="ctr"/>
          <a:lstStyle/>
          <a:p>
            <a:pPr>
              <a:lnSpc>
                <a:spcPts val="2713"/>
              </a:lnSpc>
            </a:pPr>
            <a:endParaRPr lang="en-US" sz="5400"/>
          </a:p>
        </p:txBody>
      </p:sp>
      <p:sp>
        <p:nvSpPr>
          <p:cNvPr id="23" name="Text Box 42"/>
          <p:cNvSpPr txBox="1">
            <a:spLocks noChangeArrowheads="1"/>
          </p:cNvSpPr>
          <p:nvPr/>
        </p:nvSpPr>
        <p:spPr bwMode="auto">
          <a:xfrm>
            <a:off x="23132379" y="5537355"/>
            <a:ext cx="8304926" cy="40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182" tIns="30091" rIns="60182" bIns="30091">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13"/>
              </a:lnSpc>
              <a:spcBef>
                <a:spcPct val="50000"/>
              </a:spcBef>
            </a:pPr>
            <a:r>
              <a:rPr lang="en-US" sz="4500" b="1" dirty="0" smtClean="0">
                <a:solidFill>
                  <a:schemeClr val="tx1"/>
                </a:solidFill>
              </a:rPr>
              <a:t>The Overview</a:t>
            </a:r>
            <a:endParaRPr lang="en-US" sz="4500" b="1" dirty="0">
              <a:solidFill>
                <a:schemeClr val="tx1"/>
              </a:solidFill>
            </a:endParaRPr>
          </a:p>
        </p:txBody>
      </p:sp>
      <p:sp>
        <p:nvSpPr>
          <p:cNvPr id="25" name="AutoShape 4"/>
          <p:cNvSpPr>
            <a:spLocks noChangeArrowheads="1"/>
          </p:cNvSpPr>
          <p:nvPr/>
        </p:nvSpPr>
        <p:spPr bwMode="auto">
          <a:xfrm>
            <a:off x="15615124" y="19041932"/>
            <a:ext cx="15966198" cy="12083335"/>
          </a:xfrm>
          <a:prstGeom prst="roundRect">
            <a:avLst>
              <a:gd name="adj" fmla="val 8459"/>
            </a:avLst>
          </a:prstGeom>
          <a:solidFill>
            <a:schemeClr val="bg1"/>
          </a:solidFill>
          <a:ln w="9525">
            <a:solidFill>
              <a:schemeClr val="tx1"/>
            </a:solidFill>
            <a:round/>
            <a:headEnd/>
            <a:tailEnd/>
          </a:ln>
        </p:spPr>
        <p:txBody>
          <a:bodyPr wrap="none" lIns="60182" tIns="30091" rIns="60182" bIns="30091" anchor="ctr"/>
          <a:lstStyle/>
          <a:p>
            <a:pPr>
              <a:lnSpc>
                <a:spcPts val="2713"/>
              </a:lnSpc>
            </a:pPr>
            <a:endParaRPr lang="en-US" sz="5400"/>
          </a:p>
        </p:txBody>
      </p:sp>
      <p:sp>
        <p:nvSpPr>
          <p:cNvPr id="24" name="Text Box 36"/>
          <p:cNvSpPr txBox="1">
            <a:spLocks noChangeArrowheads="1"/>
          </p:cNvSpPr>
          <p:nvPr/>
        </p:nvSpPr>
        <p:spPr bwMode="auto">
          <a:xfrm>
            <a:off x="23740538" y="6367750"/>
            <a:ext cx="7336728" cy="945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lIns="40260" tIns="20129" rIns="40260" bIns="20129">
            <a:spAutoFit/>
          </a:bodyPr>
          <a:lstStyle>
            <a:lvl1pPr>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r>
              <a:rPr lang="en-CA" sz="3600" b="1" dirty="0" smtClean="0">
                <a:solidFill>
                  <a:schemeClr val="tx1"/>
                </a:solidFill>
              </a:rPr>
              <a:t>NetDroid</a:t>
            </a:r>
            <a:r>
              <a:rPr lang="en-CA" sz="3600" dirty="0" smtClean="0">
                <a:solidFill>
                  <a:schemeClr val="tx1"/>
                </a:solidFill>
              </a:rPr>
              <a:t> is an Android application which quietly runs in the background of a device.</a:t>
            </a:r>
          </a:p>
          <a:p>
            <a:endParaRPr lang="en-CA" sz="3600" dirty="0">
              <a:solidFill>
                <a:schemeClr val="tx1"/>
              </a:solidFill>
            </a:endParaRPr>
          </a:p>
          <a:p>
            <a:r>
              <a:rPr lang="en-CA" sz="3600" dirty="0" smtClean="0">
                <a:solidFill>
                  <a:schemeClr val="tx1"/>
                </a:solidFill>
              </a:rPr>
              <a:t>By tracking and analyzing every outbound connection for each installed application, NetDroid can build a profile for every app, based on its </a:t>
            </a:r>
            <a:r>
              <a:rPr lang="en-CA" sz="3600" u="sng" dirty="0" smtClean="0">
                <a:solidFill>
                  <a:schemeClr val="tx1"/>
                </a:solidFill>
              </a:rPr>
              <a:t>individual network behaviour</a:t>
            </a:r>
            <a:r>
              <a:rPr lang="en-CA" sz="3600" dirty="0" smtClean="0">
                <a:solidFill>
                  <a:schemeClr val="tx1"/>
                </a:solidFill>
              </a:rPr>
              <a:t>. Once a profile is built, NetDroid can determine when that particular app deviates from its profiled behaviour. </a:t>
            </a:r>
          </a:p>
          <a:p>
            <a:endParaRPr lang="en-CA" sz="3600" dirty="0">
              <a:solidFill>
                <a:schemeClr val="tx1"/>
              </a:solidFill>
            </a:endParaRPr>
          </a:p>
          <a:p>
            <a:r>
              <a:rPr lang="en-CA" sz="3600" dirty="0" smtClean="0">
                <a:solidFill>
                  <a:schemeClr val="tx1"/>
                </a:solidFill>
              </a:rPr>
              <a:t>Since a change in behaviour could mean that the app is infected, NetDroid notifies the device’s owner of the suspicious application. </a:t>
            </a:r>
            <a:endParaRPr lang="en-US" sz="3600" dirty="0">
              <a:solidFill>
                <a:schemeClr val="tx1"/>
              </a:solidFill>
            </a:endParaRPr>
          </a:p>
        </p:txBody>
      </p:sp>
      <p:sp>
        <p:nvSpPr>
          <p:cNvPr id="91" name="AutoShape 4"/>
          <p:cNvSpPr>
            <a:spLocks noChangeArrowheads="1"/>
          </p:cNvSpPr>
          <p:nvPr/>
        </p:nvSpPr>
        <p:spPr bwMode="auto">
          <a:xfrm>
            <a:off x="7614059" y="6268499"/>
            <a:ext cx="7243621" cy="10153128"/>
          </a:xfrm>
          <a:prstGeom prst="roundRect">
            <a:avLst>
              <a:gd name="adj" fmla="val 9465"/>
            </a:avLst>
          </a:prstGeom>
          <a:noFill/>
          <a:ln w="9525">
            <a:solidFill>
              <a:schemeClr val="tx1"/>
            </a:solidFill>
            <a:round/>
            <a:headEnd/>
            <a:tailEnd/>
          </a:ln>
          <a:effectLst/>
        </p:spPr>
        <p:txBody>
          <a:bodyPr wrap="none" lIns="66669" tIns="33334" rIns="66669" bIns="33334" anchor="ctr"/>
          <a:lstStyle/>
          <a:p>
            <a:pPr>
              <a:lnSpc>
                <a:spcPts val="3000"/>
              </a:lnSpc>
            </a:pPr>
            <a:endParaRPr lang="en-US" sz="2200" dirty="0"/>
          </a:p>
        </p:txBody>
      </p:sp>
      <p:pic>
        <p:nvPicPr>
          <p:cNvPr id="37" name="Picture 36"/>
          <p:cNvPicPr>
            <a:picLocks noChangeAspect="1"/>
          </p:cNvPicPr>
          <p:nvPr/>
        </p:nvPicPr>
        <p:blipFill>
          <a:blip r:embed="rId6"/>
          <a:stretch>
            <a:fillRect/>
          </a:stretch>
        </p:blipFill>
        <p:spPr>
          <a:xfrm>
            <a:off x="16121167" y="22052259"/>
            <a:ext cx="15085122" cy="5749426"/>
          </a:xfrm>
          <a:prstGeom prst="rect">
            <a:avLst/>
          </a:prstGeom>
        </p:spPr>
      </p:pic>
      <p:sp>
        <p:nvSpPr>
          <p:cNvPr id="33" name="Text Box 36"/>
          <p:cNvSpPr txBox="1">
            <a:spLocks noChangeArrowheads="1"/>
          </p:cNvSpPr>
          <p:nvPr/>
        </p:nvSpPr>
        <p:spPr bwMode="auto">
          <a:xfrm>
            <a:off x="16131358" y="20714433"/>
            <a:ext cx="14869097" cy="114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lIns="40260" tIns="20129" rIns="40260" bIns="20129">
            <a:spAutoFit/>
          </a:bodyPr>
          <a:lstStyle>
            <a:lvl1pPr>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r>
              <a:rPr lang="en-CA" sz="3600" dirty="0" smtClean="0">
                <a:solidFill>
                  <a:schemeClr val="tx1"/>
                </a:solidFill>
              </a:rPr>
              <a:t>NetDroid is an application which monitors network connections based on connection’s </a:t>
            </a:r>
            <a:r>
              <a:rPr lang="en-CA" sz="3600" i="1" dirty="0" smtClean="0">
                <a:solidFill>
                  <a:schemeClr val="tx1"/>
                </a:solidFill>
              </a:rPr>
              <a:t>stability</a:t>
            </a:r>
            <a:r>
              <a:rPr lang="en-CA" sz="3600" dirty="0" smtClean="0">
                <a:solidFill>
                  <a:schemeClr val="tx1"/>
                </a:solidFill>
              </a:rPr>
              <a:t>, </a:t>
            </a:r>
            <a:r>
              <a:rPr lang="en-CA" sz="3600" i="1" dirty="0" smtClean="0">
                <a:solidFill>
                  <a:schemeClr val="tx1"/>
                </a:solidFill>
              </a:rPr>
              <a:t>consistency</a:t>
            </a:r>
            <a:r>
              <a:rPr lang="en-CA" sz="3600" dirty="0" smtClean="0">
                <a:solidFill>
                  <a:schemeClr val="tx1"/>
                </a:solidFill>
              </a:rPr>
              <a:t>, and </a:t>
            </a:r>
            <a:r>
              <a:rPr lang="en-CA" sz="3600" i="1" dirty="0" smtClean="0">
                <a:solidFill>
                  <a:schemeClr val="tx1"/>
                </a:solidFill>
              </a:rPr>
              <a:t>longevity</a:t>
            </a:r>
            <a:r>
              <a:rPr lang="en-CA" sz="3600" dirty="0" smtClean="0">
                <a:solidFill>
                  <a:schemeClr val="tx1"/>
                </a:solidFill>
              </a:rPr>
              <a:t>.</a:t>
            </a:r>
            <a:endParaRPr lang="en-US" sz="3600" dirty="0">
              <a:solidFill>
                <a:schemeClr val="tx1"/>
              </a:solidFill>
            </a:endParaRPr>
          </a:p>
        </p:txBody>
      </p:sp>
      <p:sp>
        <p:nvSpPr>
          <p:cNvPr id="26" name="Text Box 42"/>
          <p:cNvSpPr txBox="1">
            <a:spLocks noChangeArrowheads="1"/>
          </p:cNvSpPr>
          <p:nvPr/>
        </p:nvSpPr>
        <p:spPr bwMode="auto">
          <a:xfrm>
            <a:off x="16131358" y="19880006"/>
            <a:ext cx="14869097" cy="40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182" tIns="30091" rIns="60182" bIns="30091">
            <a:spAutoFit/>
          </a:bodyPr>
          <a:lstStyle>
            <a:lvl1pPr defTabSz="3198813">
              <a:defRPr sz="2200">
                <a:solidFill>
                  <a:schemeClr val="bg1"/>
                </a:solidFill>
                <a:latin typeface="Arial" charset="0"/>
                <a:ea typeface="ＭＳ Ｐゴシック" charset="-128"/>
              </a:defRPr>
            </a:lvl1pPr>
            <a:lvl2pPr marL="742950" indent="-285750" defTabSz="3198813">
              <a:defRPr sz="2200">
                <a:solidFill>
                  <a:schemeClr val="bg1"/>
                </a:solidFill>
                <a:latin typeface="Arial" charset="0"/>
                <a:ea typeface="ＭＳ Ｐゴシック" charset="-128"/>
              </a:defRPr>
            </a:lvl2pPr>
            <a:lvl3pPr marL="1143000" indent="-228600" defTabSz="3198813">
              <a:defRPr sz="2200">
                <a:solidFill>
                  <a:schemeClr val="bg1"/>
                </a:solidFill>
                <a:latin typeface="Arial" charset="0"/>
                <a:ea typeface="ＭＳ Ｐゴシック" charset="-128"/>
              </a:defRPr>
            </a:lvl3pPr>
            <a:lvl4pPr marL="1600200" indent="-228600" defTabSz="3198813">
              <a:defRPr sz="2200">
                <a:solidFill>
                  <a:schemeClr val="bg1"/>
                </a:solidFill>
                <a:latin typeface="Arial" charset="0"/>
                <a:ea typeface="ＭＳ Ｐゴシック" charset="-128"/>
              </a:defRPr>
            </a:lvl4pPr>
            <a:lvl5pPr marL="2057400" indent="-228600" defTabSz="3198813">
              <a:defRPr sz="2200">
                <a:solidFill>
                  <a:schemeClr val="bg1"/>
                </a:solidFill>
                <a:latin typeface="Arial" charset="0"/>
                <a:ea typeface="ＭＳ Ｐゴシック" charset="-128"/>
              </a:defRPr>
            </a:lvl5pPr>
            <a:lvl6pPr marL="25146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3198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pPr algn="ctr">
              <a:lnSpc>
                <a:spcPts val="2713"/>
              </a:lnSpc>
              <a:spcBef>
                <a:spcPct val="50000"/>
              </a:spcBef>
            </a:pPr>
            <a:r>
              <a:rPr lang="en-US" sz="4500" b="1" dirty="0" smtClean="0">
                <a:solidFill>
                  <a:schemeClr val="tx1"/>
                </a:solidFill>
              </a:rPr>
              <a:t>The Details</a:t>
            </a:r>
            <a:endParaRPr lang="en-US" sz="4500" b="1" dirty="0">
              <a:solidFill>
                <a:schemeClr val="tx1"/>
              </a:solidFill>
            </a:endParaRPr>
          </a:p>
        </p:txBody>
      </p:sp>
      <p:sp>
        <p:nvSpPr>
          <p:cNvPr id="28" name="Text Box 36"/>
          <p:cNvSpPr txBox="1">
            <a:spLocks noChangeArrowheads="1"/>
          </p:cNvSpPr>
          <p:nvPr/>
        </p:nvSpPr>
        <p:spPr bwMode="auto">
          <a:xfrm>
            <a:off x="16256170" y="28100931"/>
            <a:ext cx="14869097" cy="28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lIns="40260" tIns="20129" rIns="40260" bIns="20129">
            <a:spAutoFit/>
          </a:bodyPr>
          <a:lstStyle>
            <a:lvl1pPr>
              <a:defRPr sz="2200">
                <a:solidFill>
                  <a:schemeClr val="bg1"/>
                </a:solidFill>
                <a:latin typeface="Arial" charset="0"/>
                <a:ea typeface="ＭＳ Ｐゴシック" charset="-128"/>
              </a:defRPr>
            </a:lvl1pPr>
            <a:lvl2pPr marL="742950" indent="-285750">
              <a:defRPr sz="2200">
                <a:solidFill>
                  <a:schemeClr val="bg1"/>
                </a:solidFill>
                <a:latin typeface="Arial" charset="0"/>
                <a:ea typeface="ＭＳ Ｐゴシック" charset="-128"/>
              </a:defRPr>
            </a:lvl2pPr>
            <a:lvl3pPr marL="1143000" indent="-228600">
              <a:defRPr sz="2200">
                <a:solidFill>
                  <a:schemeClr val="bg1"/>
                </a:solidFill>
                <a:latin typeface="Arial" charset="0"/>
                <a:ea typeface="ＭＳ Ｐゴシック" charset="-128"/>
              </a:defRPr>
            </a:lvl3pPr>
            <a:lvl4pPr marL="1600200" indent="-228600">
              <a:defRPr sz="2200">
                <a:solidFill>
                  <a:schemeClr val="bg1"/>
                </a:solidFill>
                <a:latin typeface="Arial" charset="0"/>
                <a:ea typeface="ＭＳ Ｐゴシック" charset="-128"/>
              </a:defRPr>
            </a:lvl4pPr>
            <a:lvl5pPr marL="2057400" indent="-228600">
              <a:defRPr sz="2200">
                <a:solidFill>
                  <a:schemeClr val="bg1"/>
                </a:solidFill>
                <a:latin typeface="Arial" charset="0"/>
                <a:ea typeface="ＭＳ Ｐゴシック" charset="-128"/>
              </a:defRPr>
            </a:lvl5pPr>
            <a:lvl6pPr marL="25146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6pPr>
            <a:lvl7pPr marL="29718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7pPr>
            <a:lvl8pPr marL="34290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8pPr>
            <a:lvl9pPr marL="3886200" indent="-228600" defTabSz="404813" eaLnBrk="0" fontAlgn="base" hangingPunct="0">
              <a:spcBef>
                <a:spcPct val="0"/>
              </a:spcBef>
              <a:spcAft>
                <a:spcPct val="0"/>
              </a:spcAft>
              <a:buClr>
                <a:srgbClr val="000000"/>
              </a:buClr>
              <a:buSzPct val="100000"/>
              <a:buFont typeface="Times New Roman" pitchFamily="16" charset="0"/>
              <a:defRPr sz="2200">
                <a:solidFill>
                  <a:schemeClr val="bg1"/>
                </a:solidFill>
                <a:latin typeface="Arial" charset="0"/>
                <a:ea typeface="ＭＳ Ｐゴシック" charset="-128"/>
              </a:defRPr>
            </a:lvl9pPr>
          </a:lstStyle>
          <a:p>
            <a:r>
              <a:rPr lang="en-US" sz="3600" dirty="0" smtClean="0">
                <a:solidFill>
                  <a:schemeClr val="tx1"/>
                </a:solidFill>
              </a:rPr>
              <a:t>After collecting this data for an extended period of time, specific profiles are built for each application being monitored. This profile includes, among other calculations, the average number of daily connections, specific IP-to-App relationships, and a measurement of the consistency of the application’s connectivity.</a:t>
            </a:r>
            <a:endParaRPr lang="en-US" sz="3600" dirty="0">
              <a:solidFill>
                <a:schemeClr val="tx1"/>
              </a:solidFill>
            </a:endParaRPr>
          </a:p>
        </p:txBody>
      </p:sp>
      <p:pic>
        <p:nvPicPr>
          <p:cNvPr id="1030" name="Picture 6" descr="http://blogs.zoho.com/wp-content/uploads/2012/03/Docs-Androi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95925" y="4914355"/>
            <a:ext cx="9328542" cy="13911553"/>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3"/>
          <p:cNvPicPr>
            <a:picLocks noGrp="1" noChangeAspect="1"/>
          </p:cNvPicPr>
          <p:nvPr/>
        </p:nvPicPr>
        <p:blipFill>
          <a:blip r:embed="rId8"/>
          <a:stretch>
            <a:fillRect/>
          </a:stretch>
        </p:blipFill>
        <p:spPr>
          <a:xfrm>
            <a:off x="16363627" y="6371094"/>
            <a:ext cx="5797005" cy="9935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6" name="Picture 12" descr="http://nl.pcmweb.s3-eu-west-1.amazonaws.com/thumbnails/980/765fe/android-malware-pcm.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7956" l="1124" r="96323">
                        <a14:foregroundMark x1="13279" y1="50272" x2="13279" y2="50272"/>
                        <a14:foregroundMark x1="32891" y1="54087" x2="32891" y2="54087"/>
                        <a14:foregroundMark x1="38611" y1="22616" x2="38611" y2="22616"/>
                        <a14:foregroundMark x1="65169" y1="54087" x2="65169" y2="54087"/>
                        <a14:foregroundMark x1="73851" y1="61035" x2="73851" y2="61035"/>
                        <a14:foregroundMark x1="71502" y1="34060" x2="71502" y2="34060"/>
                        <a14:foregroundMark x1="83044" y1="63351" x2="83044" y2="63351"/>
                        <a14:backgroundMark x1="9806" y1="13351" x2="9806" y2="13351"/>
                      </a14:backgroundRemoval>
                    </a14:imgEffect>
                  </a14:imgLayer>
                </a14:imgProps>
              </a:ext>
              <a:ext uri="{28A0092B-C50C-407E-A947-70E740481C1C}">
                <a14:useLocalDpi xmlns:a14="http://schemas.microsoft.com/office/drawing/2010/main" val="0"/>
              </a:ext>
            </a:extLst>
          </a:blip>
          <a:srcRect/>
          <a:stretch>
            <a:fillRect/>
          </a:stretch>
        </p:blipFill>
        <p:spPr bwMode="auto">
          <a:xfrm>
            <a:off x="8154715" y="21918326"/>
            <a:ext cx="8054194" cy="603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360</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Alzahrani</dc:creator>
  <cp:lastModifiedBy>J E</cp:lastModifiedBy>
  <cp:revision>147</cp:revision>
  <dcterms:created xsi:type="dcterms:W3CDTF">2013-03-18T19:23:31Z</dcterms:created>
  <dcterms:modified xsi:type="dcterms:W3CDTF">2014-04-15T19:58:46Z</dcterms:modified>
</cp:coreProperties>
</file>